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0" r:id="rId6"/>
    <p:sldId id="261" r:id="rId7"/>
    <p:sldId id="264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1C5"/>
    <a:srgbClr val="FADEF9"/>
    <a:srgbClr val="EB8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67" d="100"/>
          <a:sy n="67" d="100"/>
        </p:scale>
        <p:origin x="63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4FBDFF-B0F7-40B8-B1D5-F1C6169571B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0F9FF82-76E7-4014-88B8-1F224BD5F387}" type="pres">
      <dgm:prSet presAssocID="{2E4FBDFF-B0F7-40B8-B1D5-F1C6169571B3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1FA9B5ED-6E9B-4C52-B5C0-97EBC489A4F4}" type="presOf" srcId="{2E4FBDFF-B0F7-40B8-B1D5-F1C6169571B3}" destId="{B0F9FF82-76E7-4014-88B8-1F224BD5F387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7B0D-87BE-F695-07CF-359EBE57D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24433-7AF2-855F-524B-D6741BA13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98FFD-AD1A-D9A1-DDFB-9480E3F22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F7A60-269B-47A7-9CA9-26F1A5019B04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E558E-99EA-CD6C-9E0C-CC4AF0988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7E094-2B9C-EB38-5321-581B7829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13993-F048-4E92-B679-39C77F9A7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296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433B-DC64-F743-C966-51D35E9B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28A08-B0B4-6C97-2D2D-08F2ADEE8E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917EE-1ECE-351A-62C7-7CFC93E08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F7A60-269B-47A7-9CA9-26F1A5019B04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FEEAB-78FC-443F-7CE7-ECD09B4F9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F0999-776E-8E44-CBAA-BFD2D819F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13993-F048-4E92-B679-39C77F9A7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0177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DB4629-8AFC-BBA0-A43D-306A85B08F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C867F6-36AA-3C10-9BF4-3F529E3DD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4F393-51C0-B973-4B4F-F16819595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F7A60-269B-47A7-9CA9-26F1A5019B04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1445C-D19B-E62F-4EBB-AFF1059C3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20A36-A87F-77E2-EFA7-51FC529FB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13993-F048-4E92-B679-39C77F9A7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7810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4B601-3E58-4B30-D471-559B76312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85FCA-D7DA-B738-0537-552F44BA2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449CB-3726-9D4B-A551-A40CEC054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F7A60-269B-47A7-9CA9-26F1A5019B04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C0F79-B3F0-59A8-F78D-0780303D5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00E5E-F5D5-EEAD-E46E-7B05D92D1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13993-F048-4E92-B679-39C77F9A7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140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46F23-58AC-30AB-558E-D820A5299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8BB42-5880-55AD-543A-A08DCBCCB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44036-6804-179B-ACC3-BE71FA745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F7A60-269B-47A7-9CA9-26F1A5019B04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07AE9-AF28-8612-B2A0-ED6AE245A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A1B14-DD52-B4B7-4EA9-E32A02EC5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13993-F048-4E92-B679-39C77F9A7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1362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5062F-542A-D6CD-13E3-AFEAC7F99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36266-305D-2770-0AB5-20722391BD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15650-CF77-CFD2-5BA0-F3AB0A54D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5AC0B-3C78-132E-AFFE-56A3F86A3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F7A60-269B-47A7-9CA9-26F1A5019B04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3EE2C-2C3E-52B9-9DAD-D261522C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FC04F3-1E65-2C64-1B2C-B48FFEC6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13993-F048-4E92-B679-39C77F9A7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560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E9273-3B09-AE8A-A03B-9091F7904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76AB8-147E-A0D6-D54A-CB2101ED9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CCB9A-CB10-5611-5CF3-957097A3F7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4823AF-DD8E-7CB6-4521-BD5159859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7DD8AD-5556-61DF-968A-5157838D5C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B77C14-F954-5BEA-FD9B-C375283A4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F7A60-269B-47A7-9CA9-26F1A5019B04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3953CB-C5AA-D4EE-ED0B-01375BDE4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A3E10C-632A-3017-949A-FC72D718F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13993-F048-4E92-B679-39C77F9A7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03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6034-DF31-2247-F580-80314A83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D8FF8B-D483-493E-E334-AEEBE7889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F7A60-269B-47A7-9CA9-26F1A5019B04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60D3D4-0BD2-115C-A221-285B52A0B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E8FC83-A5B7-4D70-6D0F-9A1FBA47F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13993-F048-4E92-B679-39C77F9A7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563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6EB06-CFFE-F022-BD73-CA124F827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F7A60-269B-47A7-9CA9-26F1A5019B04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712BD8-66F5-3629-17AE-06B405879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FAEFE-5176-DCCF-2F39-ACE20B234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13993-F048-4E92-B679-39C77F9A7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78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969B0-3465-05C4-4B0F-FCB9B0F6F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ED114-91D8-D7D9-793C-F4EBBD572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C41EED-D23A-2C0F-6905-8E6C73E225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F8285-3FE1-3182-2AFB-96E15BCF4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F7A60-269B-47A7-9CA9-26F1A5019B04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3252-55C1-B0F0-E1FC-688E41E1A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51ACF-91FA-CF96-E11F-73E3EB2A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13993-F048-4E92-B679-39C77F9A7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514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94618-9AED-561E-36CE-F8CDFCC2E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6FE75A-379A-7565-DA84-606F20B894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7D470D-F901-9C86-39EC-413E0DD58D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4693F-6F8F-DC60-D869-6AE8E734D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F7A60-269B-47A7-9CA9-26F1A5019B04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698E46-0624-904F-C3FA-C82E58C14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04FCC-1CA5-5164-7D48-FDD8219E1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13993-F048-4E92-B679-39C77F9A7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39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7DA052-9FD8-2DF3-632F-F440B2BBC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F2F28-7169-81A2-4CEE-B575DB995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E3828-4A69-BA8E-DD6F-5F93D02F73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F7A60-269B-47A7-9CA9-26F1A5019B04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1DE92-B6A4-7D44-CF54-609DEABC3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0F068-5B8F-21D1-6C06-439779BFB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13993-F048-4E92-B679-39C77F9A7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6301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D0B95-F147-796A-758F-2C7899AC9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>
                <a:latin typeface="Bell MT" panose="02020503060305020303" pitchFamily="18" charset="0"/>
              </a:rPr>
              <a:t>Automated Cheque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BAC450-D9DB-8CD9-C814-E027E0FA6A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An interactive and user friendly model with high level of security and reliability </a:t>
            </a:r>
          </a:p>
        </p:txBody>
      </p:sp>
    </p:spTree>
    <p:extLst>
      <p:ext uri="{BB962C8B-B14F-4D97-AF65-F5344CB8AC3E}">
        <p14:creationId xmlns:p14="http://schemas.microsoft.com/office/powerpoint/2010/main" val="3362578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5F16E-F7E4-5A32-17AB-1732A3C3F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E2C17-CC66-0A94-9A96-0874596B8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We have tried to build an model where whole process of verifying cheque is significantly reduced without compromising security and privacy .</a:t>
            </a:r>
          </a:p>
          <a:p>
            <a:pPr marL="0" indent="0">
              <a:buNone/>
            </a:pPr>
            <a:r>
              <a:rPr lang="en-IN" dirty="0"/>
              <a:t>Model is going to process cheque which include signature verification, voice verification, and use optical character recognition to fetch data from the cheque and do entry in the database automatically.</a:t>
            </a:r>
          </a:p>
        </p:txBody>
      </p:sp>
    </p:spTree>
    <p:extLst>
      <p:ext uri="{BB962C8B-B14F-4D97-AF65-F5344CB8AC3E}">
        <p14:creationId xmlns:p14="http://schemas.microsoft.com/office/powerpoint/2010/main" val="3714318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rgbClr val="FADEF9"/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F8F1F4E-AB3C-38CD-7386-F4CAE3A001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5311940"/>
              </p:ext>
            </p:extLst>
          </p:nvPr>
        </p:nvGraphicFramePr>
        <p:xfrm>
          <a:off x="4820840" y="719667"/>
          <a:ext cx="5339160" cy="4876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6FB00875-98E0-B21C-75D4-14E2E58A51C1}"/>
              </a:ext>
            </a:extLst>
          </p:cNvPr>
          <p:cNvGrpSpPr/>
          <p:nvPr/>
        </p:nvGrpSpPr>
        <p:grpSpPr>
          <a:xfrm>
            <a:off x="3279027" y="1333743"/>
            <a:ext cx="5623098" cy="4804054"/>
            <a:chOff x="3289873" y="720200"/>
            <a:chExt cx="5612252" cy="541759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B492A39-BB10-422C-BC53-310892519003}"/>
                </a:ext>
              </a:extLst>
            </p:cNvPr>
            <p:cNvSpPr/>
            <p:nvPr/>
          </p:nvSpPr>
          <p:spPr>
            <a:xfrm>
              <a:off x="5278437" y="720200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9778" tIns="259778" rIns="259778" bIns="259778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Scan Image</a:t>
              </a:r>
              <a:endParaRPr lang="en-IN" sz="1600" kern="12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654AB3C-9964-EE14-B983-725963AE9AB4}"/>
                </a:ext>
              </a:extLst>
            </p:cNvPr>
            <p:cNvSpPr/>
            <p:nvPr/>
          </p:nvSpPr>
          <p:spPr>
            <a:xfrm rot="2160000">
              <a:off x="6862234" y="1976968"/>
              <a:ext cx="436123" cy="551854"/>
            </a:xfrm>
            <a:custGeom>
              <a:avLst/>
              <a:gdLst>
                <a:gd name="connsiteX0" fmla="*/ 0 w 436123"/>
                <a:gd name="connsiteY0" fmla="*/ 110371 h 551854"/>
                <a:gd name="connsiteX1" fmla="*/ 218062 w 436123"/>
                <a:gd name="connsiteY1" fmla="*/ 110371 h 551854"/>
                <a:gd name="connsiteX2" fmla="*/ 218062 w 436123"/>
                <a:gd name="connsiteY2" fmla="*/ 0 h 551854"/>
                <a:gd name="connsiteX3" fmla="*/ 436123 w 436123"/>
                <a:gd name="connsiteY3" fmla="*/ 275927 h 551854"/>
                <a:gd name="connsiteX4" fmla="*/ 218062 w 436123"/>
                <a:gd name="connsiteY4" fmla="*/ 551854 h 551854"/>
                <a:gd name="connsiteX5" fmla="*/ 218062 w 436123"/>
                <a:gd name="connsiteY5" fmla="*/ 441483 h 551854"/>
                <a:gd name="connsiteX6" fmla="*/ 0 w 436123"/>
                <a:gd name="connsiteY6" fmla="*/ 441483 h 551854"/>
                <a:gd name="connsiteX7" fmla="*/ 0 w 436123"/>
                <a:gd name="connsiteY7" fmla="*/ 110371 h 55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123" h="551854">
                  <a:moveTo>
                    <a:pt x="0" y="110371"/>
                  </a:moveTo>
                  <a:lnTo>
                    <a:pt x="218062" y="110371"/>
                  </a:lnTo>
                  <a:lnTo>
                    <a:pt x="218062" y="0"/>
                  </a:lnTo>
                  <a:lnTo>
                    <a:pt x="436123" y="275927"/>
                  </a:lnTo>
                  <a:lnTo>
                    <a:pt x="218062" y="551854"/>
                  </a:lnTo>
                  <a:lnTo>
                    <a:pt x="218062" y="441483"/>
                  </a:lnTo>
                  <a:lnTo>
                    <a:pt x="0" y="441483"/>
                  </a:lnTo>
                  <a:lnTo>
                    <a:pt x="0" y="110371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10370" rIns="130836" bIns="110371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300" kern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CFB1D01-E10E-F992-2DBB-01DBED20BFEC}"/>
                </a:ext>
              </a:extLst>
            </p:cNvPr>
            <p:cNvSpPr/>
            <p:nvPr/>
          </p:nvSpPr>
          <p:spPr>
            <a:xfrm>
              <a:off x="7267001" y="2164976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rgbClr val="EB85E9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9778" tIns="259778" rIns="259778" bIns="259778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Extraction Of Data and Signature</a:t>
              </a:r>
              <a:endParaRPr lang="en-IN" sz="1600" kern="12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D2303BC-C229-A9A0-E93C-94D34716530E}"/>
                </a:ext>
              </a:extLst>
            </p:cNvPr>
            <p:cNvSpPr/>
            <p:nvPr/>
          </p:nvSpPr>
          <p:spPr>
            <a:xfrm rot="17280000">
              <a:off x="7490534" y="3863720"/>
              <a:ext cx="436123" cy="551855"/>
            </a:xfrm>
            <a:custGeom>
              <a:avLst/>
              <a:gdLst>
                <a:gd name="connsiteX0" fmla="*/ 0 w 436123"/>
                <a:gd name="connsiteY0" fmla="*/ 110371 h 551854"/>
                <a:gd name="connsiteX1" fmla="*/ 218062 w 436123"/>
                <a:gd name="connsiteY1" fmla="*/ 110371 h 551854"/>
                <a:gd name="connsiteX2" fmla="*/ 218062 w 436123"/>
                <a:gd name="connsiteY2" fmla="*/ 0 h 551854"/>
                <a:gd name="connsiteX3" fmla="*/ 436123 w 436123"/>
                <a:gd name="connsiteY3" fmla="*/ 275927 h 551854"/>
                <a:gd name="connsiteX4" fmla="*/ 218062 w 436123"/>
                <a:gd name="connsiteY4" fmla="*/ 551854 h 551854"/>
                <a:gd name="connsiteX5" fmla="*/ 218062 w 436123"/>
                <a:gd name="connsiteY5" fmla="*/ 441483 h 551854"/>
                <a:gd name="connsiteX6" fmla="*/ 0 w 436123"/>
                <a:gd name="connsiteY6" fmla="*/ 441483 h 551854"/>
                <a:gd name="connsiteX7" fmla="*/ 0 w 436123"/>
                <a:gd name="connsiteY7" fmla="*/ 110371 h 55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123" h="551854">
                  <a:moveTo>
                    <a:pt x="436123" y="441483"/>
                  </a:moveTo>
                  <a:lnTo>
                    <a:pt x="218061" y="441483"/>
                  </a:lnTo>
                  <a:lnTo>
                    <a:pt x="218061" y="551854"/>
                  </a:lnTo>
                  <a:lnTo>
                    <a:pt x="0" y="275927"/>
                  </a:lnTo>
                  <a:lnTo>
                    <a:pt x="218061" y="0"/>
                  </a:lnTo>
                  <a:lnTo>
                    <a:pt x="218061" y="110371"/>
                  </a:lnTo>
                  <a:lnTo>
                    <a:pt x="436123" y="110371"/>
                  </a:lnTo>
                  <a:lnTo>
                    <a:pt x="436123" y="44148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0836" tIns="110371" rIns="0" bIns="110371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300" kern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2A64FEB-0AB2-3FF4-2137-E8098BCC0AB1}"/>
                </a:ext>
              </a:extLst>
            </p:cNvPr>
            <p:cNvSpPr/>
            <p:nvPr/>
          </p:nvSpPr>
          <p:spPr>
            <a:xfrm>
              <a:off x="6507437" y="4502673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9778" tIns="259778" rIns="259778" bIns="259778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Verification of Signature</a:t>
              </a:r>
              <a:endParaRPr lang="en-IN" sz="160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E170C0E-F5D4-9214-5B18-9494B7D4476F}"/>
                </a:ext>
              </a:extLst>
            </p:cNvPr>
            <p:cNvSpPr/>
            <p:nvPr/>
          </p:nvSpPr>
          <p:spPr>
            <a:xfrm rot="21600000">
              <a:off x="5890281" y="5044307"/>
              <a:ext cx="436123" cy="551855"/>
            </a:xfrm>
            <a:custGeom>
              <a:avLst/>
              <a:gdLst>
                <a:gd name="connsiteX0" fmla="*/ 0 w 436123"/>
                <a:gd name="connsiteY0" fmla="*/ 110371 h 551854"/>
                <a:gd name="connsiteX1" fmla="*/ 218062 w 436123"/>
                <a:gd name="connsiteY1" fmla="*/ 110371 h 551854"/>
                <a:gd name="connsiteX2" fmla="*/ 218062 w 436123"/>
                <a:gd name="connsiteY2" fmla="*/ 0 h 551854"/>
                <a:gd name="connsiteX3" fmla="*/ 436123 w 436123"/>
                <a:gd name="connsiteY3" fmla="*/ 275927 h 551854"/>
                <a:gd name="connsiteX4" fmla="*/ 218062 w 436123"/>
                <a:gd name="connsiteY4" fmla="*/ 551854 h 551854"/>
                <a:gd name="connsiteX5" fmla="*/ 218062 w 436123"/>
                <a:gd name="connsiteY5" fmla="*/ 441483 h 551854"/>
                <a:gd name="connsiteX6" fmla="*/ 0 w 436123"/>
                <a:gd name="connsiteY6" fmla="*/ 441483 h 551854"/>
                <a:gd name="connsiteX7" fmla="*/ 0 w 436123"/>
                <a:gd name="connsiteY7" fmla="*/ 110371 h 55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123" h="551854">
                  <a:moveTo>
                    <a:pt x="436123" y="441483"/>
                  </a:moveTo>
                  <a:lnTo>
                    <a:pt x="218061" y="441483"/>
                  </a:lnTo>
                  <a:lnTo>
                    <a:pt x="218061" y="551854"/>
                  </a:lnTo>
                  <a:lnTo>
                    <a:pt x="0" y="275927"/>
                  </a:lnTo>
                  <a:lnTo>
                    <a:pt x="218061" y="0"/>
                  </a:lnTo>
                  <a:lnTo>
                    <a:pt x="218061" y="110371"/>
                  </a:lnTo>
                  <a:lnTo>
                    <a:pt x="436123" y="110371"/>
                  </a:lnTo>
                  <a:lnTo>
                    <a:pt x="436123" y="44148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0837" tIns="110372" rIns="0" bIns="110371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300" kern="12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9038E1-5FB4-2BA6-0F61-B426D93D9982}"/>
                </a:ext>
              </a:extLst>
            </p:cNvPr>
            <p:cNvSpPr/>
            <p:nvPr/>
          </p:nvSpPr>
          <p:spPr>
            <a:xfrm>
              <a:off x="4049437" y="4502673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9778" tIns="259778" rIns="259778" bIns="259778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Performance Evaluation</a:t>
              </a:r>
              <a:endParaRPr lang="en-IN" sz="1600" kern="120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ECD4B6-C7E7-A9B6-A8BA-54752B15B1E8}"/>
                </a:ext>
              </a:extLst>
            </p:cNvPr>
            <p:cNvSpPr/>
            <p:nvPr/>
          </p:nvSpPr>
          <p:spPr>
            <a:xfrm rot="25920000">
              <a:off x="4272970" y="3887198"/>
              <a:ext cx="436124" cy="551855"/>
            </a:xfrm>
            <a:custGeom>
              <a:avLst/>
              <a:gdLst>
                <a:gd name="connsiteX0" fmla="*/ 0 w 436123"/>
                <a:gd name="connsiteY0" fmla="*/ 110371 h 551854"/>
                <a:gd name="connsiteX1" fmla="*/ 218062 w 436123"/>
                <a:gd name="connsiteY1" fmla="*/ 110371 h 551854"/>
                <a:gd name="connsiteX2" fmla="*/ 218062 w 436123"/>
                <a:gd name="connsiteY2" fmla="*/ 0 h 551854"/>
                <a:gd name="connsiteX3" fmla="*/ 436123 w 436123"/>
                <a:gd name="connsiteY3" fmla="*/ 275927 h 551854"/>
                <a:gd name="connsiteX4" fmla="*/ 218062 w 436123"/>
                <a:gd name="connsiteY4" fmla="*/ 551854 h 551854"/>
                <a:gd name="connsiteX5" fmla="*/ 218062 w 436123"/>
                <a:gd name="connsiteY5" fmla="*/ 441483 h 551854"/>
                <a:gd name="connsiteX6" fmla="*/ 0 w 436123"/>
                <a:gd name="connsiteY6" fmla="*/ 441483 h 551854"/>
                <a:gd name="connsiteX7" fmla="*/ 0 w 436123"/>
                <a:gd name="connsiteY7" fmla="*/ 110371 h 55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123" h="551854">
                  <a:moveTo>
                    <a:pt x="436123" y="441483"/>
                  </a:moveTo>
                  <a:lnTo>
                    <a:pt x="218061" y="441483"/>
                  </a:lnTo>
                  <a:lnTo>
                    <a:pt x="218061" y="551854"/>
                  </a:lnTo>
                  <a:lnTo>
                    <a:pt x="0" y="275927"/>
                  </a:lnTo>
                  <a:lnTo>
                    <a:pt x="218061" y="0"/>
                  </a:lnTo>
                  <a:lnTo>
                    <a:pt x="218061" y="110371"/>
                  </a:lnTo>
                  <a:lnTo>
                    <a:pt x="436123" y="110371"/>
                  </a:lnTo>
                  <a:lnTo>
                    <a:pt x="436123" y="44148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0838" tIns="110371" rIns="-1" bIns="110371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300" kern="12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C3D0060-9CD7-7C3E-5A5D-5293AF75E41C}"/>
                </a:ext>
              </a:extLst>
            </p:cNvPr>
            <p:cNvSpPr/>
            <p:nvPr/>
          </p:nvSpPr>
          <p:spPr>
            <a:xfrm>
              <a:off x="3289873" y="2164976"/>
              <a:ext cx="1635124" cy="1635124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9778" tIns="259778" rIns="259778" bIns="259778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Automatic Data Entry </a:t>
              </a:r>
              <a:endParaRPr lang="en-IN" sz="1600" kern="1200" dirty="0"/>
            </a:p>
          </p:txBody>
        </p:sp>
      </p:grpSp>
      <p:sp>
        <p:nvSpPr>
          <p:cNvPr id="21" name="Title 20">
            <a:extLst>
              <a:ext uri="{FF2B5EF4-FFF2-40B4-BE49-F238E27FC236}">
                <a16:creationId xmlns:a16="http://schemas.microsoft.com/office/drawing/2014/main" id="{D714FE43-1C87-2F1E-608B-0948381BD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1444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1C5"/>
            </a:gs>
            <a:gs pos="22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B5FE9-93B4-F542-B208-1458FD6AB6E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Tools and Technology used</a:t>
            </a:r>
            <a:endParaRPr lang="en-IN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669AC39-C9FB-E721-4D82-567B3746A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573218"/>
              </p:ext>
            </p:extLst>
          </p:nvPr>
        </p:nvGraphicFramePr>
        <p:xfrm>
          <a:off x="1607480" y="1205610"/>
          <a:ext cx="9079932" cy="5037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9966">
                  <a:extLst>
                    <a:ext uri="{9D8B030D-6E8A-4147-A177-3AD203B41FA5}">
                      <a16:colId xmlns:a16="http://schemas.microsoft.com/office/drawing/2014/main" val="3570869100"/>
                    </a:ext>
                  </a:extLst>
                </a:gridCol>
                <a:gridCol w="4539966">
                  <a:extLst>
                    <a:ext uri="{9D8B030D-6E8A-4147-A177-3AD203B41FA5}">
                      <a16:colId xmlns:a16="http://schemas.microsoft.com/office/drawing/2014/main" val="1854787545"/>
                    </a:ext>
                  </a:extLst>
                </a:gridCol>
              </a:tblGrid>
              <a:tr h="12594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                          </a:t>
                      </a:r>
                    </a:p>
                    <a:p>
                      <a:pPr algn="ctr"/>
                      <a:r>
                        <a:rPr lang="en-US" dirty="0"/>
                        <a:t>           Microsoft Services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         </a:t>
                      </a:r>
                    </a:p>
                    <a:p>
                      <a:r>
                        <a:rPr lang="en-US" dirty="0"/>
                        <a:t>                                  Other Services</a:t>
                      </a:r>
                    </a:p>
                    <a:p>
                      <a:r>
                        <a:rPr lang="en-US" dirty="0"/>
                        <a:t>         </a:t>
                      </a:r>
                      <a:endParaRPr lang="en-IN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294643"/>
                  </a:ext>
                </a:extLst>
              </a:tr>
              <a:tr h="1259485">
                <a:tc>
                  <a:txBody>
                    <a:bodyPr/>
                    <a:lstStyle/>
                    <a:p>
                      <a:r>
                        <a:rPr lang="en-US" dirty="0"/>
                        <a:t>Azure Form Recognizer</a:t>
                      </a:r>
                      <a:endParaRPr lang="en-IN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Pytorch</a:t>
                      </a:r>
                      <a:r>
                        <a:rPr lang="en-US" dirty="0"/>
                        <a:t> Model For signature Verification</a:t>
                      </a:r>
                      <a:endParaRPr lang="en-IN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92491"/>
                  </a:ext>
                </a:extLst>
              </a:tr>
              <a:tr h="1259485">
                <a:tc>
                  <a:txBody>
                    <a:bodyPr/>
                    <a:lstStyle/>
                    <a:p>
                      <a:r>
                        <a:rPr lang="en-US" dirty="0"/>
                        <a:t>Azure Custom Object Detection</a:t>
                      </a:r>
                      <a:endParaRPr lang="en-IN" dirty="0"/>
                    </a:p>
                  </a:txBody>
                  <a:tcPr>
                    <a:solidFill>
                      <a:srgbClr val="EB85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Flask API</a:t>
                      </a:r>
                      <a:endParaRPr lang="en-IN" dirty="0"/>
                    </a:p>
                  </a:txBody>
                  <a:tcPr>
                    <a:solidFill>
                      <a:srgbClr val="EB8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220306"/>
                  </a:ext>
                </a:extLst>
              </a:tr>
              <a:tr h="1259485">
                <a:tc>
                  <a:txBody>
                    <a:bodyPr/>
                    <a:lstStyle/>
                    <a:p>
                      <a:r>
                        <a:rPr lang="en-US" dirty="0"/>
                        <a:t>Azure SQL Database</a:t>
                      </a:r>
                      <a:endParaRPr lang="en-IN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Django Framework</a:t>
                      </a:r>
                      <a:endParaRPr lang="en-IN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89330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EFC6D40-7A47-1794-B56C-8AE50BE20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730" y="1374450"/>
            <a:ext cx="793736" cy="793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4BF7E2-8EF0-1B3A-F147-324EE9133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515" y="1087809"/>
            <a:ext cx="1486759" cy="120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23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FB2A3-48F3-06A6-1BE2-53D74E6A1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 Video</a:t>
            </a:r>
          </a:p>
        </p:txBody>
      </p:sp>
      <p:pic>
        <p:nvPicPr>
          <p:cNvPr id="4" name="Drag and Drop File Upload - Google Chrome 2022-11-06 23-41-48">
            <a:hlinkClick r:id="" action="ppaction://media"/>
            <a:extLst>
              <a:ext uri="{FF2B5EF4-FFF2-40B4-BE49-F238E27FC236}">
                <a16:creationId xmlns:a16="http://schemas.microsoft.com/office/drawing/2014/main" id="{99300814-698A-E766-996D-8A9316DF8A9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5065" y="1511717"/>
            <a:ext cx="7516135" cy="4665246"/>
          </a:xfrm>
        </p:spPr>
      </p:pic>
    </p:spTree>
    <p:extLst>
      <p:ext uri="{BB962C8B-B14F-4D97-AF65-F5344CB8AC3E}">
        <p14:creationId xmlns:p14="http://schemas.microsoft.com/office/powerpoint/2010/main" val="846477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857"/>
    </mc:Choice>
    <mc:Fallback>
      <p:transition spd="slow" advTm="121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8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5E66-5DFF-1AAA-5329-B9F573983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 case and its output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3EAB4A-EAA5-2575-AE9E-E762FD333E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1549890"/>
              </p:ext>
            </p:extLst>
          </p:nvPr>
        </p:nvGraphicFramePr>
        <p:xfrm>
          <a:off x="487994" y="1402397"/>
          <a:ext cx="11271074" cy="3937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5537">
                  <a:extLst>
                    <a:ext uri="{9D8B030D-6E8A-4147-A177-3AD203B41FA5}">
                      <a16:colId xmlns:a16="http://schemas.microsoft.com/office/drawing/2014/main" val="728951025"/>
                    </a:ext>
                  </a:extLst>
                </a:gridCol>
                <a:gridCol w="5635537">
                  <a:extLst>
                    <a:ext uri="{9D8B030D-6E8A-4147-A177-3AD203B41FA5}">
                      <a16:colId xmlns:a16="http://schemas.microsoft.com/office/drawing/2014/main" val="4039097026"/>
                    </a:ext>
                  </a:extLst>
                </a:gridCol>
              </a:tblGrid>
              <a:tr h="393713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9384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B60376D-5D4D-9F0D-B115-5F5D32FB0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29" y="1492414"/>
            <a:ext cx="5457645" cy="3679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7A6B26-70B5-233E-AD50-4191EFD7D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726" y="1492413"/>
            <a:ext cx="5457645" cy="36794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4BF2E-7DB9-562C-9EA6-77507B2ED4DF}"/>
              </a:ext>
            </a:extLst>
          </p:cNvPr>
          <p:cNvSpPr txBox="1"/>
          <p:nvPr/>
        </p:nvSpPr>
        <p:spPr>
          <a:xfrm>
            <a:off x="554325" y="5339527"/>
            <a:ext cx="10986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As shown above our model is correctly predicting Account No. , Cheque No. , matches if account has sufficient amount, check if Date is within range and cheque is not expired etc.</a:t>
            </a:r>
          </a:p>
          <a:p>
            <a:endParaRPr lang="en-IN" dirty="0"/>
          </a:p>
          <a:p>
            <a:r>
              <a:rPr lang="en-IN" dirty="0"/>
              <a:t>As per our trained dataset of signature this cheque signature is not matching </a:t>
            </a:r>
            <a:r>
              <a:rPr lang="en-IN" dirty="0" err="1"/>
              <a:t>upto</a:t>
            </a:r>
            <a:r>
              <a:rPr lang="en-IN" dirty="0"/>
              <a:t> threshold limit.</a:t>
            </a:r>
          </a:p>
        </p:txBody>
      </p:sp>
    </p:spTree>
    <p:extLst>
      <p:ext uri="{BB962C8B-B14F-4D97-AF65-F5344CB8AC3E}">
        <p14:creationId xmlns:p14="http://schemas.microsoft.com/office/powerpoint/2010/main" val="2751708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D0EB4EC-59E6-F6EC-5B14-643F0C01F3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734570"/>
              </p:ext>
            </p:extLst>
          </p:nvPr>
        </p:nvGraphicFramePr>
        <p:xfrm>
          <a:off x="978465" y="955169"/>
          <a:ext cx="10833020" cy="559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10">
                  <a:extLst>
                    <a:ext uri="{9D8B030D-6E8A-4147-A177-3AD203B41FA5}">
                      <a16:colId xmlns:a16="http://schemas.microsoft.com/office/drawing/2014/main" val="1731992937"/>
                    </a:ext>
                  </a:extLst>
                </a:gridCol>
                <a:gridCol w="5416510">
                  <a:extLst>
                    <a:ext uri="{9D8B030D-6E8A-4147-A177-3AD203B41FA5}">
                      <a16:colId xmlns:a16="http://schemas.microsoft.com/office/drawing/2014/main" val="160063233"/>
                    </a:ext>
                  </a:extLst>
                </a:gridCol>
              </a:tblGrid>
              <a:tr h="2798530">
                <a:tc>
                  <a:txBody>
                    <a:bodyPr/>
                    <a:lstStyle/>
                    <a:p>
                      <a:r>
                        <a:rPr lang="en-US" dirty="0"/>
                        <a:t>Voice Detection</a:t>
                      </a:r>
                    </a:p>
                    <a:p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Signature Verification</a:t>
                      </a:r>
                    </a:p>
                    <a:p>
                      <a:endParaRPr lang="en-IN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093695"/>
                  </a:ext>
                </a:extLst>
              </a:tr>
              <a:tr h="279853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Multicolor Ink detection</a:t>
                      </a:r>
                    </a:p>
                    <a:p>
                      <a:endParaRPr lang="en-IN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Date Validation</a:t>
                      </a:r>
                    </a:p>
                    <a:p>
                      <a:endParaRPr lang="en-IN" dirty="0"/>
                    </a:p>
                  </a:txBody>
                  <a:tcPr>
                    <a:solidFill>
                      <a:srgbClr val="EB8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53899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3C01BA1-A05F-2C8B-BADD-995877AA3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820" y="1396757"/>
            <a:ext cx="2097921" cy="2097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BAF2C3-B473-1237-4296-C5C579954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105" y="1532338"/>
            <a:ext cx="2097921" cy="2097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0E3CCF-CD4C-95D0-8FD4-030250757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818" y="4121004"/>
            <a:ext cx="2233725" cy="223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40FAAF-F759-CAF0-B981-8362BDAAB2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684" y="4121004"/>
            <a:ext cx="2116342" cy="230944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334F9B67-6E81-54FC-B33D-CD278E74B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465" y="0"/>
            <a:ext cx="10515600" cy="809036"/>
          </a:xfrm>
        </p:spPr>
        <p:txBody>
          <a:bodyPr/>
          <a:lstStyle/>
          <a:p>
            <a:r>
              <a:rPr lang="en-US" dirty="0"/>
              <a:t>What's make Our idea Different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7159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81304-89D7-12E6-B890-B5E79157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004"/>
            <a:ext cx="10515600" cy="1325563"/>
          </a:xfrm>
        </p:spPr>
        <p:txBody>
          <a:bodyPr/>
          <a:lstStyle/>
          <a:p>
            <a:r>
              <a:rPr lang="en-IN" dirty="0"/>
              <a:t>Scope to scale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A7767-BD0E-0AAA-5C05-3E1A94889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Whole idea can have hardware implementation possible and extra level of security can be included with high tech cameras and tools </a:t>
            </a:r>
          </a:p>
          <a:p>
            <a:r>
              <a:rPr lang="en-IN" dirty="0"/>
              <a:t>Other bank’s are also interested to include this idea to their bank </a:t>
            </a:r>
          </a:p>
          <a:p>
            <a:r>
              <a:rPr lang="en-IN" dirty="0"/>
              <a:t>This feature can be integrated with BOB World app for fast online service without intervention of bank </a:t>
            </a:r>
          </a:p>
          <a:p>
            <a:r>
              <a:rPr lang="en-IN" dirty="0"/>
              <a:t>Hardware model can be integrated with ATMs for less hassle in bank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1401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263</Words>
  <Application>Microsoft Office PowerPoint</Application>
  <PresentationFormat>Widescreen</PresentationFormat>
  <Paragraphs>38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Bell MT</vt:lpstr>
      <vt:lpstr>Calibri</vt:lpstr>
      <vt:lpstr>Calibri Light</vt:lpstr>
      <vt:lpstr>Office Theme</vt:lpstr>
      <vt:lpstr>Automated Cheque Processing</vt:lpstr>
      <vt:lpstr>  Project Description</vt:lpstr>
      <vt:lpstr>Solution Diagram</vt:lpstr>
      <vt:lpstr>PowerPoint Presentation</vt:lpstr>
      <vt:lpstr>Demo Video</vt:lpstr>
      <vt:lpstr>Test case and its output</vt:lpstr>
      <vt:lpstr>What's make Our idea Different</vt:lpstr>
      <vt:lpstr>Scope to scale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Cheque Processing</dc:title>
  <dc:creator>Asad Shoyeb Khan</dc:creator>
  <cp:lastModifiedBy>Asad Shoyeb Khan</cp:lastModifiedBy>
  <cp:revision>4</cp:revision>
  <dcterms:created xsi:type="dcterms:W3CDTF">2022-10-19T19:12:27Z</dcterms:created>
  <dcterms:modified xsi:type="dcterms:W3CDTF">2022-11-06T18:19:00Z</dcterms:modified>
</cp:coreProperties>
</file>